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7"/>
  </p:sldMasterIdLst>
  <p:notesMasterIdLst>
    <p:notesMasterId r:id="rId10"/>
  </p:notesMasterIdLst>
  <p:handoutMasterIdLst>
    <p:handoutMasterId r:id="rId11"/>
  </p:handoutMasterIdLst>
  <p:sldIdLst>
    <p:sldId id="378" r:id="rId8"/>
    <p:sldId id="379" r:id="rId9"/>
  </p:sldIdLst>
  <p:sldSz cx="12190413" cy="6858000"/>
  <p:notesSz cx="6858000" cy="9144000"/>
  <p:custDataLst>
    <p:tags r:id="rId12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B279"/>
    <a:srgbClr val="3C4A99"/>
    <a:srgbClr val="ED732E"/>
    <a:srgbClr val="E73E48"/>
    <a:srgbClr val="CCCCCF"/>
    <a:srgbClr val="FFFFFF"/>
    <a:srgbClr val="171748"/>
    <a:srgbClr val="1FD082"/>
    <a:srgbClr val="2F3EEA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878" autoAdjust="0"/>
  </p:normalViewPr>
  <p:slideViewPr>
    <p:cSldViewPr showGuides="1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da-DK" smtClean="0">
                <a:latin typeface="Arial" panose="020B0604020202020204" pitchFamily="34" charset="0"/>
              </a:rPr>
              <a:pPr/>
              <a:t>‹#›</a:t>
            </a:fld>
            <a:endParaRPr lang="da-DK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fld id="{C734BB09-483B-4C4B-A5A4-C02A22055B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/>
          <p:cNvSpPr/>
          <p:nvPr userDrawn="1"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1" name="Logo white">
            <a:extLst>
              <a:ext uri="{FF2B5EF4-FFF2-40B4-BE49-F238E27FC236}">
                <a16:creationId xmlns:a16="http://schemas.microsoft.com/office/drawing/2014/main" id="{275A6477-FE3A-4D40-B1FE-E46C11E344A5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style</a:t>
            </a:r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17C6C-7BC3-4888-BC29-FAB17565D11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E4668-D07F-4B96-9755-1754027348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7214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/Pause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AF9D3C51-A276-4E1F-B6B6-FD6A4E17EE28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9776080-6230-4AB8-AB28-4D6744DD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B7FFAE6-D148-4A15-9DFC-7D71B820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125B57E-AFC7-4517-B327-461DB01D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Logo color">
            <a:extLst>
              <a:ext uri="{FF2B5EF4-FFF2-40B4-BE49-F238E27FC236}">
                <a16:creationId xmlns:a16="http://schemas.microsoft.com/office/drawing/2014/main" id="{B0EE486B-843B-49D6-90AE-5093AB56E30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178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/Paus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A3420087-96DF-432F-B192-585D42BF6A4E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3" name="Logo color">
            <a:extLst>
              <a:ext uri="{FF2B5EF4-FFF2-40B4-BE49-F238E27FC236}">
                <a16:creationId xmlns:a16="http://schemas.microsoft.com/office/drawing/2014/main" id="{09BBEE10-6A59-474F-B766-7643F97F869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17174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AF062B26-8169-4B93-8FD8-CFDB0855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A59923C-6F09-424E-AF1E-AC62326A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C299FA2-BF46-4410-B2CD-E3C80B7A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495865CE-5BE9-4122-8AB8-48E534DD88F7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Top bar">
            <a:extLst>
              <a:ext uri="{FF2B5EF4-FFF2-40B4-BE49-F238E27FC236}">
                <a16:creationId xmlns:a16="http://schemas.microsoft.com/office/drawing/2014/main" id="{0D436479-94F3-475C-8F8D-D3CDC81793FD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37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5919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8A0E3C-0CE1-4BBF-A912-5A81BF3B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CA8860-CDAD-4F91-9292-2B11655C1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7A21B-9B48-4777-BF0D-9FB95719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1117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EB1D5E1-0C4E-4A74-BE37-26307F7E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9312374" cy="972716"/>
          </a:xfrm>
        </p:spPr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4800" y="1706399"/>
            <a:ext cx="4410177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8001" y="1706399"/>
            <a:ext cx="4409100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499420-B0E8-4C8A-8C00-E21262271A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EE7F0E-E606-41AC-BBBF-B5AECB111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8907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>
          <p15:clr>
            <a:srgbClr val="F26B43"/>
          </p15:clr>
        </p15:guide>
        <p15:guide id="2" pos="3896">
          <p15:clr>
            <a:srgbClr val="F26B43"/>
          </p15:clr>
        </p15:guide>
        <p15:guide id="3" pos="4205">
          <p15:clr>
            <a:srgbClr val="F26B43"/>
          </p15:clr>
        </p15:guide>
        <p15:guide id="4" pos="698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0A2595F-A737-4D92-946C-EC0BBF88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6048672" cy="972716"/>
          </a:xfrm>
        </p:spPr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726" y="1706328"/>
            <a:ext cx="6048672" cy="4545578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31213" y="849734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 err="1"/>
              <a:t>Click</a:t>
            </a:r>
            <a:r>
              <a:rPr lang="da-DK" dirty="0"/>
              <a:t> the placeholder and </a:t>
            </a:r>
            <a:r>
              <a:rPr lang="da-DK" dirty="0" err="1"/>
              <a:t>paste</a:t>
            </a:r>
            <a:r>
              <a:rPr lang="da-DK" dirty="0"/>
              <a:t> image via </a:t>
            </a:r>
            <a:r>
              <a:rPr lang="da-DK" dirty="0" err="1"/>
              <a:t>Skyfish</a:t>
            </a:r>
            <a:r>
              <a:rPr lang="da-DK" dirty="0"/>
              <a:t> </a:t>
            </a:r>
            <a:r>
              <a:rPr lang="da-DK" dirty="0" err="1"/>
              <a:t>icon</a:t>
            </a:r>
            <a:endParaRPr lang="da-DK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31213" y="3563718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 err="1"/>
              <a:t>Click</a:t>
            </a:r>
            <a:r>
              <a:rPr lang="da-DK" dirty="0"/>
              <a:t> the placeholder and </a:t>
            </a:r>
            <a:r>
              <a:rPr lang="da-DK" dirty="0" err="1"/>
              <a:t>paste</a:t>
            </a:r>
            <a:r>
              <a:rPr lang="da-DK" dirty="0"/>
              <a:t> image via </a:t>
            </a:r>
            <a:r>
              <a:rPr lang="da-DK" dirty="0" err="1"/>
              <a:t>Skyfish</a:t>
            </a:r>
            <a:r>
              <a:rPr lang="da-DK" dirty="0"/>
              <a:t> </a:t>
            </a:r>
            <a:r>
              <a:rPr lang="da-DK" dirty="0" err="1"/>
              <a:t>icon</a:t>
            </a:r>
            <a:endParaRPr lang="da-DK" dirty="0"/>
          </a:p>
          <a:p>
            <a:endParaRPr lang="da-DK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986237-C7E2-4498-82A4-361A340A65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4EEF-2B63-484E-803A-4FCD66F243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267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27" userDrawn="1">
          <p15:clr>
            <a:srgbClr val="F26B43"/>
          </p15:clr>
        </p15:guide>
        <p15:guide id="2" pos="5247" userDrawn="1">
          <p15:clr>
            <a:srgbClr val="F26B43"/>
          </p15:clr>
        </p15:guide>
        <p15:guide id="3" pos="1117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2213382-11A1-48CE-B0A0-D8A7D268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360" y="426127"/>
            <a:ext cx="6865740" cy="972716"/>
          </a:xfrm>
        </p:spPr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360" y="1706328"/>
            <a:ext cx="6865740" cy="4545578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31452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 err="1"/>
              <a:t>Click</a:t>
            </a:r>
            <a:r>
              <a:rPr lang="da-DK" dirty="0"/>
              <a:t> the placeholder and </a:t>
            </a:r>
            <a:r>
              <a:rPr lang="da-DK" dirty="0" err="1"/>
              <a:t>paste</a:t>
            </a:r>
            <a:r>
              <a:rPr lang="da-DK" dirty="0"/>
              <a:t> image via </a:t>
            </a:r>
            <a:r>
              <a:rPr lang="da-DK" dirty="0" err="1"/>
              <a:t>Skyfish</a:t>
            </a:r>
            <a:r>
              <a:rPr lang="da-DK" dirty="0"/>
              <a:t> </a:t>
            </a:r>
            <a:r>
              <a:rPr lang="da-DK" dirty="0" err="1"/>
              <a:t>icon</a:t>
            </a:r>
            <a:endParaRPr lang="da-DK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96815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 err="1"/>
              <a:t>Click</a:t>
            </a:r>
            <a:r>
              <a:rPr lang="da-DK" dirty="0"/>
              <a:t> the placeholder and </a:t>
            </a:r>
            <a:r>
              <a:rPr lang="da-DK" dirty="0" err="1"/>
              <a:t>paste</a:t>
            </a:r>
            <a:r>
              <a:rPr lang="da-DK" dirty="0"/>
              <a:t> image via </a:t>
            </a:r>
            <a:r>
              <a:rPr lang="da-DK" dirty="0" err="1"/>
              <a:t>Skyfish</a:t>
            </a:r>
            <a:r>
              <a:rPr lang="da-DK" dirty="0"/>
              <a:t> </a:t>
            </a:r>
            <a:r>
              <a:rPr lang="da-DK" dirty="0" err="1"/>
              <a:t>icon</a:t>
            </a:r>
            <a:endParaRPr lang="da-DK" dirty="0"/>
          </a:p>
          <a:p>
            <a:endParaRPr lang="da-DK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26B732-1A52-4AA9-89FC-8FC5439E40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D0DC-E43F-43DA-AA0F-C0C54C8939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3562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2660" userDrawn="1">
          <p15:clr>
            <a:srgbClr val="F26B43"/>
          </p15:clr>
        </p15:guide>
        <p15:guide id="3" pos="2335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53C3-F3F7-4638-96F8-7CF20CB55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650" y="980727"/>
            <a:ext cx="3740400" cy="418115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line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0DB591-4602-46B3-B1C3-1E64148AB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4407150"/>
            <a:ext cx="3740400" cy="184442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416079-1CFC-426F-A6ED-5AB355FC545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227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line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358873C-68BF-4E89-B536-B3248F2B25F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22750" y="4406899"/>
            <a:ext cx="3740401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9A0E900-1FE2-4CC1-B435-93F3A11893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978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line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094886A-F110-4851-B1DA-8DFC40D509F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7850" y="4406899"/>
            <a:ext cx="3740400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1B02311-54A6-4455-B615-BBCA0DA742E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47650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 err="1"/>
              <a:t>Click</a:t>
            </a:r>
            <a:r>
              <a:rPr lang="da-DK" dirty="0"/>
              <a:t> the placeholder and </a:t>
            </a:r>
            <a:r>
              <a:rPr lang="da-DK" dirty="0" err="1"/>
              <a:t>paste</a:t>
            </a:r>
            <a:r>
              <a:rPr lang="da-DK" dirty="0"/>
              <a:t> image via </a:t>
            </a:r>
            <a:r>
              <a:rPr lang="da-DK" dirty="0" err="1"/>
              <a:t>Skyfish</a:t>
            </a:r>
            <a:r>
              <a:rPr lang="da-DK" dirty="0"/>
              <a:t> </a:t>
            </a:r>
            <a:r>
              <a:rPr lang="da-DK" dirty="0" err="1"/>
              <a:t>icon</a:t>
            </a:r>
            <a:endParaRPr lang="da-DK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710A5827-3485-49A0-81F0-FF89EE34B80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23149" y="1548581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 err="1"/>
              <a:t>Click</a:t>
            </a:r>
            <a:r>
              <a:rPr lang="da-DK" dirty="0"/>
              <a:t> the placeholder and </a:t>
            </a:r>
            <a:r>
              <a:rPr lang="da-DK" dirty="0" err="1"/>
              <a:t>paste</a:t>
            </a:r>
            <a:r>
              <a:rPr lang="da-DK" dirty="0"/>
              <a:t> image via </a:t>
            </a:r>
            <a:r>
              <a:rPr lang="da-DK" dirty="0" err="1"/>
              <a:t>Skyfish</a:t>
            </a:r>
            <a:r>
              <a:rPr lang="da-DK" dirty="0"/>
              <a:t> </a:t>
            </a:r>
            <a:r>
              <a:rPr lang="da-DK" dirty="0" err="1"/>
              <a:t>icon</a:t>
            </a:r>
            <a:endParaRPr lang="da-DK" dirty="0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27B0558-FCB8-4A55-9BA9-182DFF0387F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98648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 err="1"/>
              <a:t>Click</a:t>
            </a:r>
            <a:r>
              <a:rPr lang="da-DK" dirty="0"/>
              <a:t> the placeholder and </a:t>
            </a:r>
            <a:r>
              <a:rPr lang="da-DK" dirty="0" err="1"/>
              <a:t>paste</a:t>
            </a:r>
            <a:r>
              <a:rPr lang="da-DK" dirty="0"/>
              <a:t> image via </a:t>
            </a:r>
            <a:r>
              <a:rPr lang="da-DK" dirty="0" err="1"/>
              <a:t>Skyfish</a:t>
            </a:r>
            <a:r>
              <a:rPr lang="da-DK" dirty="0"/>
              <a:t> </a:t>
            </a:r>
            <a:r>
              <a:rPr lang="da-DK" dirty="0" err="1"/>
              <a:t>icon</a:t>
            </a:r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63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>
          <p15:clr>
            <a:srgbClr val="F26B43"/>
          </p15:clr>
        </p15:guide>
        <p15:guide id="2" pos="7522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97DEAA-3B7B-49C7-8C28-3F21F36A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F74546-9D06-4CF7-806D-E04B043BF5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3AB3-8AAF-469F-AD3F-AE5E1A39D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7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og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75ABF-082F-4A38-B952-09157E37A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39F3A-7714-4FD6-9132-D60FFA220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ogo color">
            <a:extLst>
              <a:ext uri="{FF2B5EF4-FFF2-40B4-BE49-F238E27FC236}">
                <a16:creationId xmlns:a16="http://schemas.microsoft.com/office/drawing/2014/main" id="{ADC92552-7939-46C1-AAFE-B97F51EBFFE9}"/>
              </a:ext>
            </a:extLst>
          </p:cNvPr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17174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FFFFD011-0D94-46EE-B45C-787FE82C3B5E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spcBef>
                <a:spcPts val="0"/>
              </a:spcBef>
              <a:defRPr sz="700" b="0">
                <a:noFill/>
                <a:latin typeface="+mn-lt"/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06450" y="6541200"/>
            <a:ext cx="432600" cy="316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 b="1">
                <a:solidFill>
                  <a:schemeClr val="bg1"/>
                </a:solidFill>
                <a:latin typeface="+mn-lt"/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4726" y="426127"/>
            <a:ext cx="9312374" cy="9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4726" y="1706328"/>
            <a:ext cx="9312374" cy="454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113676" name="text" descr="{&quot;templafy&quot;:{&quot;id&quot;:&quot;8d842112-adfa-4ec2-9287-af4dbc9c5fa8&quot;}}" title="UserProfile.Offices.Workarea_{{DocumentLanguage}}"/>
          <p:cNvSpPr>
            <a:spLocks noChangeArrowheads="1"/>
          </p:cNvSpPr>
          <p:nvPr userDrawn="1"/>
        </p:nvSpPr>
        <p:spPr bwMode="auto">
          <a:xfrm>
            <a:off x="1774726" y="6541200"/>
            <a:ext cx="3397071" cy="31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/>
          <a:p>
            <a:pPr algn="l" eaLnBrk="0" hangingPunct="0">
              <a:spcBef>
                <a:spcPct val="0"/>
              </a:spcBef>
            </a:pPr>
            <a:r>
              <a:rPr lang="da-DK" sz="700" b="1">
                <a:solidFill>
                  <a:schemeClr val="bg1"/>
                </a:solidFill>
                <a:latin typeface="+mn-lt"/>
              </a:rPr>
              <a:t>Danmarks Tekniske Universitet</a:t>
            </a:r>
            <a:endParaRPr lang="da-DK" sz="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date" descr="{&quot;templafy&quot;:{&quot;id&quot;:&quot;904ca951-8489-4be6-bb21-22d5415f2a35&quot;}}" title="Form.Date">
            <a:extLst>
              <a:ext uri="{FF2B5EF4-FFF2-40B4-BE49-F238E27FC236}">
                <a16:creationId xmlns:a16="http://schemas.microsoft.com/office/drawing/2014/main" id="{792B975C-625D-4095-8E1D-63F20A11B57C}"/>
              </a:ext>
            </a:extLst>
          </p:cNvPr>
          <p:cNvSpPr/>
          <p:nvPr userDrawn="1"/>
        </p:nvSpPr>
        <p:spPr bwMode="auto">
          <a:xfrm>
            <a:off x="251363" y="6541200"/>
            <a:ext cx="1104013" cy="31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-80" charset="-128"/>
              </a:rPr>
              <a:t>16. november 2023</a:t>
            </a:r>
          </a:p>
        </p:txBody>
      </p:sp>
      <p:sp>
        <p:nvSpPr>
          <p:cNvPr id="7" name="text" descr="{&quot;templafy&quot;:{&quot;id&quot;:&quot;35423f38-965c-4263-a5d8-5c7b5e6d7005&quot;}}" title="Form.PresentationTitle">
            <a:extLst>
              <a:ext uri="{FF2B5EF4-FFF2-40B4-BE49-F238E27FC236}">
                <a16:creationId xmlns:a16="http://schemas.microsoft.com/office/drawing/2014/main" id="{06B09BDB-1C7D-4F8A-8F1B-82D88054A428}"/>
              </a:ext>
            </a:extLst>
          </p:cNvPr>
          <p:cNvSpPr txBox="1"/>
          <p:nvPr userDrawn="1"/>
        </p:nvSpPr>
        <p:spPr>
          <a:xfrm>
            <a:off x="5591149" y="6541200"/>
            <a:ext cx="5495949" cy="316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da-DK" sz="700">
                <a:solidFill>
                  <a:schemeClr val="bg1"/>
                </a:solidFill>
                <a:latin typeface="+mn-lt"/>
              </a:rPr>
              <a:t>Biomanufacturing</a:t>
            </a:r>
            <a:endParaRPr lang="da-DK" sz="7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op bar">
            <a:extLst>
              <a:ext uri="{FF2B5EF4-FFF2-40B4-BE49-F238E27FC236}">
                <a16:creationId xmlns:a16="http://schemas.microsoft.com/office/drawing/2014/main" id="{35912424-89BF-4A93-9096-3282916C71FE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64" r:id="rId3"/>
    <p:sldLayoutId id="2147483677" r:id="rId4"/>
    <p:sldLayoutId id="2147483672" r:id="rId5"/>
    <p:sldLayoutId id="2147483673" r:id="rId6"/>
    <p:sldLayoutId id="2147483676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980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6156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828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68" userDrawn="1">
          <p15:clr>
            <a:srgbClr val="F26B43"/>
          </p15:clr>
        </p15:guide>
        <p15:guide id="4" orient="horz" pos="881" userDrawn="1">
          <p15:clr>
            <a:srgbClr val="F26B43"/>
          </p15:clr>
        </p15:guide>
        <p15:guide id="5" orient="horz" pos="1074" userDrawn="1">
          <p15:clr>
            <a:srgbClr val="F26B43"/>
          </p15:clr>
        </p15:guide>
        <p15:guide id="6" orient="horz" pos="39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1D06-4157-347A-E2E0-C4A1480CA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Study</a:t>
            </a:r>
            <a:r>
              <a:rPr lang="da-DK" dirty="0"/>
              <a:t> plan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690754"/>
              </p:ext>
            </p:extLst>
          </p:nvPr>
        </p:nvGraphicFramePr>
        <p:xfrm>
          <a:off x="622598" y="1009790"/>
          <a:ext cx="11316452" cy="5147057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009218">
                  <a:extLst>
                    <a:ext uri="{9D8B030D-6E8A-4147-A177-3AD203B41FA5}">
                      <a16:colId xmlns:a16="http://schemas.microsoft.com/office/drawing/2014/main" val="628770794"/>
                    </a:ext>
                  </a:extLst>
                </a:gridCol>
                <a:gridCol w="9307234">
                  <a:extLst>
                    <a:ext uri="{9D8B030D-6E8A-4147-A177-3AD203B41FA5}">
                      <a16:colId xmlns:a16="http://schemas.microsoft.com/office/drawing/2014/main" val="2002446711"/>
                    </a:ext>
                  </a:extLst>
                </a:gridCol>
              </a:tblGrid>
              <a:tr h="455237">
                <a:tc>
                  <a:txBody>
                    <a:bodyPr/>
                    <a:lstStyle/>
                    <a:p>
                      <a:r>
                        <a:rPr lang="en-GB" sz="2000"/>
                        <a:t>SEMESTER</a:t>
                      </a:r>
                      <a:endParaRPr lang="en-GB" sz="2000" dirty="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CONTENT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959296246"/>
                  </a:ext>
                </a:extLst>
              </a:tr>
              <a:tr h="658951">
                <a:tc>
                  <a:txBody>
                    <a:bodyPr/>
                    <a:lstStyle/>
                    <a:p>
                      <a:r>
                        <a:rPr lang="en-GB" sz="2000" dirty="0"/>
                        <a:t>1 (3)</a:t>
                      </a: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28745 Industrial cell-based reaction engineering. 5 </a:t>
                      </a:r>
                      <a:r>
                        <a:rPr lang="en-GB" sz="1400" b="0" dirty="0"/>
                        <a:t>ECTS.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28761 Mathematical modeling for industrial applications</a:t>
                      </a:r>
                      <a:r>
                        <a:rPr lang="en-GB" sz="1400" dirty="0"/>
                        <a:t>. 5 </a:t>
                      </a:r>
                      <a:r>
                        <a:rPr lang="en-GB" sz="1400" b="0" dirty="0"/>
                        <a:t>ECTS.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28720 Down Stream Processing. 7.5 </a:t>
                      </a:r>
                      <a:r>
                        <a:rPr lang="en-GB" sz="1400" b="0" dirty="0"/>
                        <a:t>ECTS. </a:t>
                      </a:r>
                      <a:endParaRPr lang="en-GB" sz="140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170806101"/>
                  </a:ext>
                </a:extLst>
              </a:tr>
              <a:tr h="472387">
                <a:tc>
                  <a:txBody>
                    <a:bodyPr/>
                    <a:lstStyle/>
                    <a:p>
                      <a:r>
                        <a:rPr lang="en-GB" sz="2000" dirty="0"/>
                        <a:t>2 (4)</a:t>
                      </a: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42500 Innovation in Engineering. 5 ECTS.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28737 Project related to Down Stream Processing – including Innovation aspects. 10 ECTS.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70889115"/>
                  </a:ext>
                </a:extLst>
              </a:tr>
              <a:tr h="624852">
                <a:tc>
                  <a:txBody>
                    <a:bodyPr/>
                    <a:lstStyle/>
                    <a:p>
                      <a:r>
                        <a:rPr lang="en-GB" sz="2000" dirty="0"/>
                        <a:t>3 (1)</a:t>
                      </a: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28730 Transport Phenomena (with Fluid Dynamics). 5</a:t>
                      </a:r>
                      <a:r>
                        <a:rPr lang="en-GB" sz="1400" b="0" dirty="0"/>
                        <a:t> ECTS. </a:t>
                      </a:r>
                      <a:endParaRPr lang="en-GB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28751 Instrumentation, Digitalization and Control. 5</a:t>
                      </a:r>
                      <a:r>
                        <a:rPr lang="en-GB" sz="1400" b="0" dirty="0"/>
                        <a:t> ECTS.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28750 Process design, Retrofit, Risk assessment.  7.5 </a:t>
                      </a:r>
                      <a:r>
                        <a:rPr lang="en-GB" sz="1400" b="0" dirty="0"/>
                        <a:t>ECTS. 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231252406"/>
                  </a:ext>
                </a:extLst>
              </a:tr>
              <a:tr h="594283">
                <a:tc>
                  <a:txBody>
                    <a:bodyPr/>
                    <a:lstStyle/>
                    <a:p>
                      <a:r>
                        <a:rPr lang="en-GB" sz="2000" dirty="0"/>
                        <a:t>4 (2)</a:t>
                      </a: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12100 Quantitative Sustainability. 5 ECTS.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28747 Project related</a:t>
                      </a:r>
                      <a:r>
                        <a:rPr lang="en-GB" sz="1400" b="0" baseline="0" dirty="0"/>
                        <a:t> to Reaction Engineering – including Sustainability aspects. 10 ECTS.</a:t>
                      </a:r>
                      <a:r>
                        <a:rPr lang="en-GB" sz="1400" b="1" baseline="0" dirty="0"/>
                        <a:t> </a:t>
                      </a:r>
                      <a:endParaRPr lang="en-GB" sz="1400" b="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974246172"/>
                  </a:ext>
                </a:extLst>
              </a:tr>
              <a:tr h="472517">
                <a:tc>
                  <a:txBody>
                    <a:bodyPr/>
                    <a:lstStyle/>
                    <a:p>
                      <a:r>
                        <a:rPr lang="en-GB" sz="2000" dirty="0"/>
                        <a:t>5</a:t>
                      </a: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28725 Advanced Unit Operations Lab – including digitalization. 5</a:t>
                      </a:r>
                      <a:r>
                        <a:rPr lang="en-GB" sz="1400" b="0" dirty="0"/>
                        <a:t> ECTS. </a:t>
                      </a:r>
                      <a:endParaRPr lang="en-GB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28757 Good Manufacturing Practice (GMP). 5</a:t>
                      </a:r>
                      <a:r>
                        <a:rPr lang="en-GB" sz="1400" b="0" dirty="0"/>
                        <a:t> ECTS. </a:t>
                      </a:r>
                      <a:endParaRPr lang="en-GB" sz="14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Course to be decided. 5 ECTS.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960974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GB" sz="2000" dirty="0"/>
                        <a:t>6</a:t>
                      </a: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28777 Project</a:t>
                      </a:r>
                      <a:r>
                        <a:rPr lang="en-GB" sz="1400" b="0" baseline="0" dirty="0"/>
                        <a:t> related to </a:t>
                      </a:r>
                      <a:r>
                        <a:rPr lang="en-GB" sz="1400" b="0" baseline="0" dirty="0" err="1"/>
                        <a:t>Kalundborg</a:t>
                      </a:r>
                      <a:r>
                        <a:rPr lang="en-GB" sz="1400" b="0" baseline="0" dirty="0"/>
                        <a:t> Symbiosis (including presentations of all the involved companies). 10 ECTS.</a:t>
                      </a:r>
                      <a:r>
                        <a:rPr lang="en-GB" sz="1400" b="1" baseline="0" dirty="0"/>
                        <a:t> </a:t>
                      </a:r>
                      <a:endParaRPr lang="en-GB" sz="1400" b="0" baseline="0" dirty="0"/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054914612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r>
                        <a:rPr lang="en-GB" sz="2000" dirty="0"/>
                        <a:t>7</a:t>
                      </a:r>
                    </a:p>
                  </a:txBody>
                  <a:tcPr marL="91428" marR="91428" marT="45714" marB="45714"/>
                </a:tc>
                <a:tc rowSpan="2">
                  <a:txBody>
                    <a:bodyPr/>
                    <a:lstStyle/>
                    <a:p>
                      <a:r>
                        <a:rPr lang="en-GB" sz="1400" b="0" dirty="0"/>
                        <a:t>MSc project related to company. </a:t>
                      </a:r>
                    </a:p>
                    <a:p>
                      <a:r>
                        <a:rPr lang="en-GB" sz="1400" b="0" dirty="0"/>
                        <a:t>Graduation. 30 ECTS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212874155"/>
                  </a:ext>
                </a:extLst>
              </a:tr>
              <a:tr h="455237">
                <a:tc>
                  <a:txBody>
                    <a:bodyPr/>
                    <a:lstStyle/>
                    <a:p>
                      <a:r>
                        <a:rPr lang="en-GB" sz="2000" dirty="0"/>
                        <a:t>8</a:t>
                      </a:r>
                    </a:p>
                  </a:txBody>
                  <a:tcPr marL="91428" marR="91428" marT="45714" marB="45714"/>
                </a:tc>
                <a:tc vMerge="1">
                  <a:txBody>
                    <a:bodyPr/>
                    <a:lstStyle/>
                    <a:p>
                      <a:r>
                        <a:rPr lang="en-GB" sz="1400" b="0" dirty="0"/>
                        <a:t>MSc project related to company. </a:t>
                      </a:r>
                    </a:p>
                    <a:p>
                      <a:r>
                        <a:rPr lang="en-GB" sz="1400" b="0" dirty="0"/>
                        <a:t>Graduation. 30 ECTS</a:t>
                      </a: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85597628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fld id="{103EA872-A674-449B-A120-B97244F8E91D}" type="slidenum">
              <a:rPr lang="da-DK" smtClean="0">
                <a:solidFill>
                  <a:srgbClr val="FFFFFF"/>
                </a:solidFill>
                <a:latin typeface="Arial"/>
                <a:ea typeface="ＭＳ Ｐゴシック" pitchFamily="-80" charset="-128"/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1</a:t>
            </a:fld>
            <a:endParaRPr lang="da-DK" dirty="0">
              <a:solidFill>
                <a:srgbClr val="FFFFFF"/>
              </a:solidFill>
              <a:latin typeface="Arial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21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Yearly schedule for courses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548311"/>
              </p:ext>
            </p:extLst>
          </p:nvPr>
        </p:nvGraphicFramePr>
        <p:xfrm>
          <a:off x="46534" y="1676400"/>
          <a:ext cx="12034930" cy="42848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47958">
                  <a:extLst>
                    <a:ext uri="{9D8B030D-6E8A-4147-A177-3AD203B41FA5}">
                      <a16:colId xmlns:a16="http://schemas.microsoft.com/office/drawing/2014/main" val="3587722706"/>
                    </a:ext>
                  </a:extLst>
                </a:gridCol>
                <a:gridCol w="215986">
                  <a:extLst>
                    <a:ext uri="{9D8B030D-6E8A-4147-A177-3AD203B41FA5}">
                      <a16:colId xmlns:a16="http://schemas.microsoft.com/office/drawing/2014/main" val="4118947907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916023453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900824530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368526001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309867379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4169011645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96616029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114731739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721761795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61445303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976906142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16849524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876916369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301438197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35893852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378030899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612740567"/>
                    </a:ext>
                  </a:extLst>
                </a:gridCol>
                <a:gridCol w="219532">
                  <a:extLst>
                    <a:ext uri="{9D8B030D-6E8A-4147-A177-3AD203B41FA5}">
                      <a16:colId xmlns:a16="http://schemas.microsoft.com/office/drawing/2014/main" val="18625250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18564400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676593566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611360867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388439632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564927149"/>
                    </a:ext>
                  </a:extLst>
                </a:gridCol>
                <a:gridCol w="325063">
                  <a:extLst>
                    <a:ext uri="{9D8B030D-6E8A-4147-A177-3AD203B41FA5}">
                      <a16:colId xmlns:a16="http://schemas.microsoft.com/office/drawing/2014/main" val="1270813808"/>
                    </a:ext>
                  </a:extLst>
                </a:gridCol>
                <a:gridCol w="233639">
                  <a:extLst>
                    <a:ext uri="{9D8B030D-6E8A-4147-A177-3AD203B41FA5}">
                      <a16:colId xmlns:a16="http://schemas.microsoft.com/office/drawing/2014/main" val="3802055123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12313951"/>
                    </a:ext>
                  </a:extLst>
                </a:gridCol>
                <a:gridCol w="325063">
                  <a:extLst>
                    <a:ext uri="{9D8B030D-6E8A-4147-A177-3AD203B41FA5}">
                      <a16:colId xmlns:a16="http://schemas.microsoft.com/office/drawing/2014/main" val="3168723614"/>
                    </a:ext>
                  </a:extLst>
                </a:gridCol>
                <a:gridCol w="233639">
                  <a:extLst>
                    <a:ext uri="{9D8B030D-6E8A-4147-A177-3AD203B41FA5}">
                      <a16:colId xmlns:a16="http://schemas.microsoft.com/office/drawing/2014/main" val="3964868837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663187144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9943933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85203576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326273224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081514921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542376031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134699356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540130957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665284773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321553194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70583854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220083978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254978505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061550564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579227686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310955824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315432703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185210958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453449075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635184176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3267226792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2309569245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340541634"/>
                    </a:ext>
                  </a:extLst>
                </a:gridCol>
                <a:gridCol w="213906">
                  <a:extLst>
                    <a:ext uri="{9D8B030D-6E8A-4147-A177-3AD203B41FA5}">
                      <a16:colId xmlns:a16="http://schemas.microsoft.com/office/drawing/2014/main" val="1408530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Week</a:t>
                      </a:r>
                    </a:p>
                    <a:p>
                      <a:pPr algn="ctr"/>
                      <a:r>
                        <a:rPr lang="en-GB" sz="1400" dirty="0"/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50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51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52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19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26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27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28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29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31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32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33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34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4681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4CB2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Project</a:t>
                      </a:r>
                    </a:p>
                  </a:txBody>
                  <a:tcPr anchor="ctr">
                    <a:solidFill>
                      <a:srgbClr val="ED732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341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52029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CCC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Project</a:t>
                      </a:r>
                    </a:p>
                  </a:txBody>
                  <a:tcPr anchor="ctr">
                    <a:solidFill>
                      <a:srgbClr val="ED732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rgbClr val="ED732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592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</a:rPr>
                        <a:t>Course, Tue 18-20 or Fri 13-15</a:t>
                      </a:r>
                    </a:p>
                  </a:txBody>
                  <a:tcPr anchor="ctr">
                    <a:solidFill>
                      <a:srgbClr val="4CB2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49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2647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Course</a:t>
                      </a:r>
                    </a:p>
                  </a:txBody>
                  <a:tcPr anchor="ctr">
                    <a:solidFill>
                      <a:srgbClr val="3C4A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Project</a:t>
                      </a:r>
                    </a:p>
                  </a:txBody>
                  <a:tcPr anchor="ctr">
                    <a:solidFill>
                      <a:srgbClr val="ED732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rgbClr val="ED732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72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09100"/>
                  </a:ext>
                </a:extLst>
              </a:tr>
              <a:tr h="61200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Thesis with full time 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3E4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gridSpan="17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/>
                        <a:t>X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17198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Thesis with half time 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3E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47323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94C558-F4A8-F88D-9B0F-AEA9CCB8B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045" y="3818820"/>
            <a:ext cx="4025602" cy="177508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571610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heme/theme1.xml><?xml version="1.0" encoding="utf-8"?>
<a:theme xmlns:a="http://schemas.openxmlformats.org/drawingml/2006/main" name="Blank">
  <a:themeElements>
    <a:clrScheme name="DTU">
      <a:dk1>
        <a:srgbClr val="000000"/>
      </a:dk1>
      <a:lt1>
        <a:srgbClr val="FFFFFF"/>
      </a:lt1>
      <a:dk2>
        <a:srgbClr val="990000"/>
      </a:dk2>
      <a:lt2>
        <a:srgbClr val="79238E"/>
      </a:lt2>
      <a:accent1>
        <a:srgbClr val="990000"/>
      </a:accent1>
      <a:accent2>
        <a:srgbClr val="2F3EEA"/>
      </a:accent2>
      <a:accent3>
        <a:srgbClr val="1FD082"/>
      </a:accent3>
      <a:accent4>
        <a:srgbClr val="171748"/>
      </a:accent4>
      <a:accent5>
        <a:srgbClr val="F6D04D"/>
      </a:accent5>
      <a:accent6>
        <a:srgbClr val="FC7634"/>
      </a:accent6>
      <a:hlink>
        <a:srgbClr val="2F3EEA"/>
      </a:hlink>
      <a:folHlink>
        <a:srgbClr val="990000"/>
      </a:folHlink>
    </a:clrScheme>
    <a:fontScheme name="DT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/>
        </a:solidFill>
        <a:ln w="9525" cap="flat" cmpd="sng" algn="ctr">
          <a:solidFill>
            <a:schemeClr val="accent4"/>
          </a:solidFill>
          <a:prstDash val="solid"/>
          <a:miter lim="800000"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432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rgbClr val="FFFFFF"/>
            </a:solidFill>
            <a:effectLst/>
            <a:latin typeface="+mn-lt"/>
            <a:ea typeface="ＭＳ Ｐゴシック" pitchFamily="-8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432"/>
          </a:spcBef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 DTU Template.potx" id="{DCBB0D47-5BC6-435C-9126-D3D343B0B928}" vid="{2DC669D5-2566-4482-AB47-A5699F5A435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TemplateConfiguration><![CDATA[{"elementsMetadata":[{"type":"shape","id":"8d842112-adfa-4ec2-9287-af4dbc9c5fa8","elementConfiguration":{"binding":"UserProfile.Offices.Workarea_{{DocumentLanguage}}","disableUpdates":false,"type":"text"}},{"type":"shape","id":"904ca951-8489-4be6-bb21-22d5415f2a35","elementConfiguration":{"format":"{{DateFormats.GeneralDate}}","binding":"Form.Date","disableUpdates":false,"type":"date"}},{"type":"shape","id":"35423f38-965c-4263-a5d8-5c7b5e6d7005","elementConfiguration":{"binding":"Form.PresentationTitle","disableUpdates":false,"type":"text"}}],"transformationConfigurations":[{"language":"{{DocumentLanguage}}","disableUpdates":false,"type":"proofingLanguage"}],"templateName":"","templateDescription":"","enableDocumentContentUpdater":true,"version":"1.2"}]]></TemplafyTemplateConfiguration>
</file>

<file path=customXml/item3.xml><?xml version="1.0" encoding="utf-8"?>
<TemplafyFormConfiguration><![CDATA[{"formFields":[{"required":false,"helpTexts":{"prefix":"","postfix":""},"spacing":{},"type":"datePicker","name":"Date","label":"Date","fullyQualifiedName":"Date"},{"required":false,"placeholder":"","lines":0,"helpTexts":{"prefix":"","postfix":""},"spacing":{},"type":"textBox","name":"PresentationTitle","label":"Presentation title","fullyQualifiedName":"PresentationTitle"}],"formDataEntries":[{"name":"Date","value":"Q10jU51weVjWWOh7fUMN4Q=="},{"name":"PresentationTitle","value":"rHDI+RQg0at3pDynWGeFPuQod+ZG9TpU8bCYAlziccA="}]}]]></TemplafyForm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6957681585013765","enableDocumentContentUpdater":true,"version":"1.2"}]]></TemplafySlideTemplateConfiguration>
</file>

<file path=customXml/item5.xml><?xml version="1.0" encoding="utf-8"?>
<TemplafySlideTemplateConfiguration><![CDATA[{"documentContentValidatorConfiguration":{"enableDocumentContentValidator":false,"documentContentValidatorVersion":0},"elementsMetadata":[],"slideId":"636957681585124447","enableDocumentContentUpdater":true,"version":"1.2"}]]></TemplafySlideTemplateConfiguration>
</file>

<file path=customXml/item6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C6406FEB-B081-4DE3-B790-BA4B3B8258E1}">
  <ds:schemaRefs/>
</ds:datastoreItem>
</file>

<file path=customXml/itemProps2.xml><?xml version="1.0" encoding="utf-8"?>
<ds:datastoreItem xmlns:ds="http://schemas.openxmlformats.org/officeDocument/2006/customXml" ds:itemID="{1334258C-C3E7-4029-A615-C886A240FB15}">
  <ds:schemaRefs/>
</ds:datastoreItem>
</file>

<file path=customXml/itemProps3.xml><?xml version="1.0" encoding="utf-8"?>
<ds:datastoreItem xmlns:ds="http://schemas.openxmlformats.org/officeDocument/2006/customXml" ds:itemID="{5B29B696-7354-412C-9B8E-ED20D22F6B23}">
  <ds:schemaRefs/>
</ds:datastoreItem>
</file>

<file path=customXml/itemProps4.xml><?xml version="1.0" encoding="utf-8"?>
<ds:datastoreItem xmlns:ds="http://schemas.openxmlformats.org/officeDocument/2006/customXml" ds:itemID="{4D5E1A10-B5E6-482A-9521-846112537EBC}">
  <ds:schemaRefs/>
</ds:datastoreItem>
</file>

<file path=customXml/itemProps5.xml><?xml version="1.0" encoding="utf-8"?>
<ds:datastoreItem xmlns:ds="http://schemas.openxmlformats.org/officeDocument/2006/customXml" ds:itemID="{68A48CB6-BD0D-4923-9904-A1B6E74851B2}">
  <ds:schemaRefs/>
</ds:datastoreItem>
</file>

<file path=customXml/itemProps6.xml><?xml version="1.0" encoding="utf-8"?>
<ds:datastoreItem xmlns:ds="http://schemas.openxmlformats.org/officeDocument/2006/customXml" ds:itemID="{7FEA1E6D-AEEC-41D9-9E9A-45BA2EAE165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DTU Template</Template>
  <TotalTime>1880</TotalTime>
  <Words>282</Words>
  <Application>Microsoft Office PowerPoint</Application>
  <PresentationFormat>Custom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Blank</vt:lpstr>
      <vt:lpstr>Study plan </vt:lpstr>
      <vt:lpstr>Yearly schedule for courses 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DTU</dc:creator>
  <cp:lastModifiedBy>Martin Høj</cp:lastModifiedBy>
  <cp:revision>111</cp:revision>
  <dcterms:created xsi:type="dcterms:W3CDTF">2017-07-31T08:31:56Z</dcterms:created>
  <dcterms:modified xsi:type="dcterms:W3CDTF">2024-04-15T09:46:13Z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  <property fmtid="{D5CDD505-2E9C-101B-9397-08002B2CF9AE}" pid="3" name="TemplafyTenantId">
    <vt:lpwstr>dtu</vt:lpwstr>
  </property>
  <property fmtid="{D5CDD505-2E9C-101B-9397-08002B2CF9AE}" pid="4" name="TemplafyTemplateId">
    <vt:lpwstr>636806498806910458</vt:lpwstr>
  </property>
  <property fmtid="{D5CDD505-2E9C-101B-9397-08002B2CF9AE}" pid="5" name="TemplafyUserProfileId">
    <vt:lpwstr>636455714572996501</vt:lpwstr>
  </property>
  <property fmtid="{D5CDD505-2E9C-101B-9397-08002B2CF9AE}" pid="6" name="TemplafyLanguageCode">
    <vt:lpwstr>da-DK</vt:lpwstr>
  </property>
</Properties>
</file>